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899650" cy="6875463"/>
  <p:notesSz cx="6858000" cy="9144000"/>
  <p:embeddedFontLst>
    <p:embeddedFont>
      <p:font typeface="Arial Black" panose="020B0A04020102020204" pitchFamily="34" charset="0"/>
      <p:regular r:id="rId16"/>
      <p:bold r:id="rId17"/>
    </p:embeddedFont>
    <p:embeddedFont>
      <p:font typeface="Stardos Stencil" panose="020B0600000101010101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3"/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jp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7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6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8.jp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8.png"/><Relationship Id="rId5" Type="http://schemas.openxmlformats.org/officeDocument/2006/relationships/image" Target="../media/image20.jpg"/><Relationship Id="rId10" Type="http://schemas.openxmlformats.org/officeDocument/2006/relationships/image" Target="../media/image7.png"/><Relationship Id="rId4" Type="http://schemas.openxmlformats.org/officeDocument/2006/relationships/image" Target="../media/image19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jp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81" y="684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6027" y="139428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a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[Tập 3 ]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409" y="3706149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408" y="1891000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-79146" y="2117934"/>
            <a:ext cx="5816197" cy="1361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4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Trang thiết bị </a:t>
            </a:r>
            <a:r>
              <a:rPr lang="da" sz="4400" b="1" dirty="0">
                <a:solidFill>
                  <a:srgbClr val="002060"/>
                </a:solidFill>
              </a:rPr>
              <a:t>phòng và </a:t>
            </a:r>
            <a:r>
              <a:rPr lang="da" sz="4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chữa cháy ở HQ</a:t>
            </a:r>
            <a:endParaRPr sz="4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738104" y="5752527"/>
            <a:ext cx="1579072" cy="79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576283" y="5784416"/>
            <a:ext cx="2096961" cy="825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3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3"/>
          <p:cNvSpPr/>
          <p:nvPr/>
        </p:nvSpPr>
        <p:spPr>
          <a:xfrm>
            <a:off x="418216" y="22682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3"/>
          <p:cNvSpPr/>
          <p:nvPr/>
        </p:nvSpPr>
        <p:spPr>
          <a:xfrm>
            <a:off x="880494" y="22305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lánh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nạn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9</a:t>
            </a:r>
            <a:endParaRPr dirty="0"/>
          </a:p>
        </p:txBody>
      </p:sp>
      <p:sp>
        <p:nvSpPr>
          <p:cNvPr id="354" name="Google Shape;354;p23"/>
          <p:cNvSpPr txBox="1"/>
          <p:nvPr/>
        </p:nvSpPr>
        <p:spPr>
          <a:xfrm>
            <a:off x="5029348" y="2256772"/>
            <a:ext cx="376303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 thang thoát hiểm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Cầu thang được xây dựng trong toà nhà phục vụ mục đích thoát hiểm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Không để vật dụng ở cầu thang cản trở việc thoát hiểm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0479" y="2256772"/>
            <a:ext cx="2825256" cy="189135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356" name="Google Shape;356;p23"/>
          <p:cNvSpPr/>
          <p:nvPr/>
        </p:nvSpPr>
        <p:spPr>
          <a:xfrm>
            <a:off x="-257739" y="1196973"/>
            <a:ext cx="10432618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0479" y="4236694"/>
            <a:ext cx="2825256" cy="189304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358" name="Google Shape;358;p23"/>
          <p:cNvSpPr txBox="1"/>
          <p:nvPr/>
        </p:nvSpPr>
        <p:spPr>
          <a:xfrm>
            <a:off x="5029350" y="4360501"/>
            <a:ext cx="2472152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Sân thượng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a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Sử dụng như vị trí thoát hiểm tạm thời ở tầng trên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23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23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63" name="Google Shape;363;p2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p2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2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2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23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4A584D01-2EFE-4E0D-BED9-C9167B7E90B1}"/>
              </a:ext>
            </a:extLst>
          </p:cNvPr>
          <p:cNvSpPr/>
          <p:nvPr/>
        </p:nvSpPr>
        <p:spPr>
          <a:xfrm>
            <a:off x="1890745" y="1443099"/>
            <a:ext cx="6534129" cy="4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Hệ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thống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</a:t>
            </a:r>
            <a:r>
              <a:rPr lang="en-US" altLang="ko-KR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ể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cụ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thiết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hỗ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trợ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altLang="ko-KR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endParaRPr lang="en-US" altLang="ko-KR" sz="1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4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10</a:t>
            </a:r>
            <a:endParaRPr dirty="0"/>
          </a:p>
        </p:txBody>
      </p:sp>
      <p:sp>
        <p:nvSpPr>
          <p:cNvPr id="377" name="Google Shape;377;p24"/>
          <p:cNvSpPr txBox="1"/>
          <p:nvPr/>
        </p:nvSpPr>
        <p:spPr>
          <a:xfrm>
            <a:off x="5375379" y="2247429"/>
            <a:ext cx="3838500" cy="27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Đèn chỉ dẫn lối thoát hiểm khi có tai nạn hay hoả hoạn xảy ra</a:t>
            </a:r>
            <a:endParaRPr sz="15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Kể cả trong tình huống nhiều khói mờ thì đèn vẫn có thể nhìn thấy rõ để chỉ dẫn lối thoát hiểm</a:t>
            </a:r>
            <a:endParaRPr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Đèn được lắp ở vị trí 1m so với nền ở những bậc cầu thang khuất hay chiếu nghỉ để có thể nhìn thấy rõ</a:t>
            </a:r>
            <a:endParaRPr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77" y="2631014"/>
            <a:ext cx="4080847" cy="286634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79" name="Google Shape;379;p24"/>
          <p:cNvSpPr txBox="1"/>
          <p:nvPr/>
        </p:nvSpPr>
        <p:spPr>
          <a:xfrm>
            <a:off x="2756829" y="1477840"/>
            <a:ext cx="5237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24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24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84" name="Google Shape;384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다이아몬드 20">
            <a:extLst>
              <a:ext uri="{FF2B5EF4-FFF2-40B4-BE49-F238E27FC236}">
                <a16:creationId xmlns:a16="http://schemas.microsoft.com/office/drawing/2014/main" id="{22CDB6FC-0130-434D-8227-54D055C31CB9}"/>
              </a:ext>
            </a:extLst>
          </p:cNvPr>
          <p:cNvSpPr/>
          <p:nvPr/>
        </p:nvSpPr>
        <p:spPr>
          <a:xfrm>
            <a:off x="5206560" y="3449759"/>
            <a:ext cx="135210" cy="13521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A4DE19AD-B39A-4EC4-9363-ABF905EAA2DB}"/>
              </a:ext>
            </a:extLst>
          </p:cNvPr>
          <p:cNvSpPr/>
          <p:nvPr/>
        </p:nvSpPr>
        <p:spPr>
          <a:xfrm>
            <a:off x="5206560" y="4832124"/>
            <a:ext cx="135210" cy="13521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Google Shape;351;p23">
            <a:extLst>
              <a:ext uri="{FF2B5EF4-FFF2-40B4-BE49-F238E27FC236}">
                <a16:creationId xmlns:a16="http://schemas.microsoft.com/office/drawing/2014/main" id="{C1DED21D-4160-4F2D-85C3-A56F55E54550}"/>
              </a:ext>
            </a:extLst>
          </p:cNvPr>
          <p:cNvSpPr/>
          <p:nvPr/>
        </p:nvSpPr>
        <p:spPr>
          <a:xfrm>
            <a:off x="418216" y="22682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52;p23">
            <a:extLst>
              <a:ext uri="{FF2B5EF4-FFF2-40B4-BE49-F238E27FC236}">
                <a16:creationId xmlns:a16="http://schemas.microsoft.com/office/drawing/2014/main" id="{2D3FF017-E95C-439F-AC3F-09F78A86A564}"/>
              </a:ext>
            </a:extLst>
          </p:cNvPr>
          <p:cNvSpPr/>
          <p:nvPr/>
        </p:nvSpPr>
        <p:spPr>
          <a:xfrm>
            <a:off x="880494" y="22305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lánh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nạn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04BF727-9E38-411F-AC1F-D9F1203B1135}"/>
              </a:ext>
            </a:extLst>
          </p:cNvPr>
          <p:cNvSpPr/>
          <p:nvPr/>
        </p:nvSpPr>
        <p:spPr>
          <a:xfrm>
            <a:off x="3399897" y="1510004"/>
            <a:ext cx="3099854" cy="45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Đèn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lối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thoát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hiểm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altLang="ko-KR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25"/>
          <p:cNvGrpSpPr/>
          <p:nvPr/>
        </p:nvGrpSpPr>
        <p:grpSpPr>
          <a:xfrm>
            <a:off x="1107290" y="1369579"/>
            <a:ext cx="4806315" cy="1569720"/>
            <a:chOff x="1250315" y="1675936"/>
            <a:chExt cx="4806315" cy="1569720"/>
          </a:xfrm>
        </p:grpSpPr>
        <p:sp>
          <p:nvSpPr>
            <p:cNvPr id="400" name="Google Shape;400;p25"/>
            <p:cNvSpPr/>
            <p:nvPr/>
          </p:nvSpPr>
          <p:spPr>
            <a:xfrm>
              <a:off x="3146423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da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25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402" name="Google Shape;402;p25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3" name="Google Shape;403;p25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04" name="Google Shape;404;p25"/>
          <p:cNvGrpSpPr/>
          <p:nvPr/>
        </p:nvGrpSpPr>
        <p:grpSpPr>
          <a:xfrm>
            <a:off x="1107290" y="3728406"/>
            <a:ext cx="4909838" cy="1569720"/>
            <a:chOff x="1250315" y="5715075"/>
            <a:chExt cx="4909838" cy="1569720"/>
          </a:xfrm>
        </p:grpSpPr>
        <p:sp>
          <p:nvSpPr>
            <p:cNvPr id="405" name="Google Shape;405;p25"/>
            <p:cNvSpPr/>
            <p:nvPr/>
          </p:nvSpPr>
          <p:spPr>
            <a:xfrm rot="10800000" flipH="1">
              <a:off x="3164858" y="5715075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da" sz="9600" b="0" i="0" u="none" strike="noStrike" cap="none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25"/>
            <p:cNvGrpSpPr/>
            <p:nvPr/>
          </p:nvGrpSpPr>
          <p:grpSpPr>
            <a:xfrm>
              <a:off x="1250315" y="6760245"/>
              <a:ext cx="4909838" cy="26857"/>
              <a:chOff x="1250315" y="6760245"/>
              <a:chExt cx="4909838" cy="26857"/>
            </a:xfrm>
          </p:grpSpPr>
          <p:cxnSp>
            <p:nvCxnSpPr>
              <p:cNvPr id="407" name="Google Shape;407;p25"/>
              <p:cNvCxnSpPr/>
              <p:nvPr/>
            </p:nvCxnSpPr>
            <p:spPr>
              <a:xfrm>
                <a:off x="1250315" y="67871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08" name="Google Shape;408;p25"/>
              <p:cNvCxnSpPr/>
              <p:nvPr/>
            </p:nvCxnSpPr>
            <p:spPr>
              <a:xfrm>
                <a:off x="4231658" y="6760245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409" name="Google Shape;40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8705" y="125840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5"/>
          <p:cNvSpPr/>
          <p:nvPr/>
        </p:nvSpPr>
        <p:spPr>
          <a:xfrm>
            <a:off x="813929" y="2282181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Các thiết bị cần thiết trong ứng cứu và xử lý cháy!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Nên biết và hiểu rõ về tính chất của các hệ thống phòng chữa cháy như hệ thống cảnh báo,thiết bị chữa cháy và hệ thống thoát hiểm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25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25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417" name="Google Shape;417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2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25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Rectangle 31">
            <a:extLst>
              <a:ext uri="{FF2B5EF4-FFF2-40B4-BE49-F238E27FC236}">
                <a16:creationId xmlns:a16="http://schemas.microsoft.com/office/drawing/2014/main" id="{C0AC255C-43AB-4A4C-A223-6E1678945043}"/>
              </a:ext>
            </a:extLst>
          </p:cNvPr>
          <p:cNvSpPr/>
          <p:nvPr/>
        </p:nvSpPr>
        <p:spPr>
          <a:xfrm>
            <a:off x="398286" y="290484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89998F8-68CF-414E-8507-803B32DFC811}"/>
              </a:ext>
            </a:extLst>
          </p:cNvPr>
          <p:cNvSpPr/>
          <p:nvPr/>
        </p:nvSpPr>
        <p:spPr>
          <a:xfrm>
            <a:off x="-2278181" y="277814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2" name="Google Shape;380;p27">
            <a:extLst>
              <a:ext uri="{FF2B5EF4-FFF2-40B4-BE49-F238E27FC236}">
                <a16:creationId xmlns:a16="http://schemas.microsoft.com/office/drawing/2014/main" id="{D4011650-D489-4747-82D1-9151E5FC8EAE}"/>
              </a:ext>
            </a:extLst>
          </p:cNvPr>
          <p:cNvSpPr/>
          <p:nvPr/>
        </p:nvSpPr>
        <p:spPr>
          <a:xfrm>
            <a:off x="1818492" y="235950"/>
            <a:ext cx="684872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Chìa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khoá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trong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an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toàn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cháy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nổ</a:t>
            </a:r>
            <a:endParaRPr lang="en-US" altLang="ko-KR" sz="2800" b="0" i="0" u="none" strike="noStrike" cap="none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6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6"/>
          <p:cNvPicPr preferRelativeResize="0"/>
          <p:nvPr/>
        </p:nvPicPr>
        <p:blipFill rotWithShape="1">
          <a:blip r:embed="rId4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52;p25">
            <a:extLst>
              <a:ext uri="{FF2B5EF4-FFF2-40B4-BE49-F238E27FC236}">
                <a16:creationId xmlns:a16="http://schemas.microsoft.com/office/drawing/2014/main" id="{24855B2A-A423-4769-B992-E1CC6CB7FDB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0977"/>
          <a:stretch/>
        </p:blipFill>
        <p:spPr>
          <a:xfrm>
            <a:off x="954094" y="2530718"/>
            <a:ext cx="8243694" cy="28556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E3D4624-5235-4447-B1F3-F4E9196A69C8}"/>
              </a:ext>
            </a:extLst>
          </p:cNvPr>
          <p:cNvSpPr/>
          <p:nvPr/>
        </p:nvSpPr>
        <p:spPr>
          <a:xfrm>
            <a:off x="1532963" y="4570189"/>
            <a:ext cx="7000100" cy="347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/>
              <a:t>Giáo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dục</a:t>
            </a:r>
            <a:r>
              <a:rPr lang="en-US" altLang="ko-KR" sz="1600" dirty="0"/>
              <a:t> an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phòng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và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chữa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cháy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là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nền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tảng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của</a:t>
            </a:r>
            <a:r>
              <a:rPr lang="en-US" altLang="ko-KR" sz="1600" dirty="0"/>
              <a:t> </a:t>
            </a:r>
            <a:r>
              <a:rPr lang="en-US" altLang="ko-KR" sz="1600" dirty="0" err="1"/>
              <a:t>hạnh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phúc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toàn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dân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86605DB-7262-4297-941E-3BF16682BDD1}"/>
              </a:ext>
            </a:extLst>
          </p:cNvPr>
          <p:cNvSpPr/>
          <p:nvPr/>
        </p:nvSpPr>
        <p:spPr>
          <a:xfrm>
            <a:off x="1447685" y="218192"/>
            <a:ext cx="83644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Trang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phòng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chữa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ko-KR" sz="28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altLang="ko-KR" sz="28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ở HQ</a:t>
            </a:r>
          </a:p>
        </p:txBody>
      </p:sp>
      <p:pic>
        <p:nvPicPr>
          <p:cNvPr id="11" name="그림 10" descr="그리기, 방이(가) 표시된 사진&#10;&#10;자동 생성된 설명">
            <a:extLst>
              <a:ext uri="{FF2B5EF4-FFF2-40B4-BE49-F238E27FC236}">
                <a16:creationId xmlns:a16="http://schemas.microsoft.com/office/drawing/2014/main" id="{23EB4C9C-E0DF-4EB0-A58E-D7E0994B6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/>
          <p:nvPr/>
        </p:nvSpPr>
        <p:spPr>
          <a:xfrm>
            <a:off x="993776" y="2697492"/>
            <a:ext cx="8012385" cy="272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</a:t>
            </a: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Thiết bị cảnh báo là gì</a:t>
            </a: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?_ 2p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 </a:t>
            </a: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Thiết bị chữa cháy</a:t>
            </a: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?_ 5p</a:t>
            </a:r>
            <a:endParaRPr sz="2400" b="1" i="0" u="none" strike="noStrike" cap="none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 Hoả hoạ</a:t>
            </a:r>
            <a:r>
              <a:rPr lang="da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</a:t>
            </a: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cấp K_ 8p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 </a:t>
            </a: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Hệ thống lánh nạn</a:t>
            </a:r>
            <a:r>
              <a:rPr lang="da" sz="2400" b="1" i="0" u="none" strike="noStrike" cap="none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?_ 9p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da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da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533763" y="1746476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Trang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ở HQ</a:t>
            </a:r>
          </a:p>
        </p:txBody>
      </p:sp>
      <p:cxnSp>
        <p:nvCxnSpPr>
          <p:cNvPr id="117" name="Google Shape;117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8" name="Google Shape;118;p14"/>
          <p:cNvSpPr/>
          <p:nvPr/>
        </p:nvSpPr>
        <p:spPr>
          <a:xfrm>
            <a:off x="1884808" y="134966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a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 Tập.3 ]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1229" y="5575483"/>
            <a:ext cx="4075614" cy="1192107"/>
            <a:chOff x="5717106" y="5611499"/>
            <a:chExt cx="4075614" cy="1192107"/>
          </a:xfrm>
        </p:grpSpPr>
        <p:pic>
          <p:nvPicPr>
            <p:cNvPr id="121" name="Google Shape;121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CB280223-78F5-4070-9408-5AD6B5A30AEF}"/>
              </a:ext>
            </a:extLst>
          </p:cNvPr>
          <p:cNvSpPr/>
          <p:nvPr/>
        </p:nvSpPr>
        <p:spPr>
          <a:xfrm>
            <a:off x="7924146" y="107873"/>
            <a:ext cx="1901172" cy="76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Google Shape;98;p13">
            <a:extLst>
              <a:ext uri="{FF2B5EF4-FFF2-40B4-BE49-F238E27FC236}">
                <a16:creationId xmlns:a16="http://schemas.microsoft.com/office/drawing/2014/main" id="{C6AAF558-7884-44C2-888D-4D8DEB46B57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0253" t="25786" r="34816" b="25283"/>
          <a:stretch/>
        </p:blipFill>
        <p:spPr>
          <a:xfrm>
            <a:off x="8216625" y="138022"/>
            <a:ext cx="1579072" cy="79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9;p13">
            <a:extLst>
              <a:ext uri="{FF2B5EF4-FFF2-40B4-BE49-F238E27FC236}">
                <a16:creationId xmlns:a16="http://schemas.microsoft.com/office/drawing/2014/main" id="{85185BFA-463C-435D-9A84-87FF2FA46F7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02238" y="169911"/>
            <a:ext cx="2096961" cy="82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66" name="Google Shape;166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da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7" name="Google Shape;167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68" name="Google Shape;168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0" name="Google Shape;170;p16"/>
          <p:cNvGrpSpPr/>
          <p:nvPr/>
        </p:nvGrpSpPr>
        <p:grpSpPr>
          <a:xfrm>
            <a:off x="1073020" y="4401041"/>
            <a:ext cx="5109666" cy="1569660"/>
            <a:chOff x="1250315" y="4483984"/>
            <a:chExt cx="4659777" cy="1408591"/>
          </a:xfrm>
        </p:grpSpPr>
        <p:sp>
          <p:nvSpPr>
            <p:cNvPr id="171" name="Google Shape;171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da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172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73" name="Google Shape;173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75" name="Google Shape;175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2</a:t>
            </a:r>
            <a:endParaRPr dirty="0"/>
          </a:p>
        </p:txBody>
      </p:sp>
      <p:sp>
        <p:nvSpPr>
          <p:cNvPr id="177" name="Google Shape;177;p16"/>
          <p:cNvSpPr/>
          <p:nvPr/>
        </p:nvSpPr>
        <p:spPr>
          <a:xfrm>
            <a:off x="899295" y="2140082"/>
            <a:ext cx="528288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Hệ thống phòng cháy - thiết bị cảnh báo, hệ thống lánh nạn, thiết bị chữa cháy</a:t>
            </a:r>
            <a:endParaRPr sz="18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Nếu biết và hiểu rõ về nguyên lý hoạt động của</a:t>
            </a:r>
            <a:b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hệ thống phòng cháy và các thiết bị cảnh báo,chữa cháy thì sẽ rất có ích nếu tình huống hoả hoạn xảy ra đúng không nào?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16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183" name="Google Shape;183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6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197;p17">
            <a:extLst>
              <a:ext uri="{FF2B5EF4-FFF2-40B4-BE49-F238E27FC236}">
                <a16:creationId xmlns:a16="http://schemas.microsoft.com/office/drawing/2014/main" id="{BBBD5491-CEDB-4F2E-9D9D-1BAE42C2A8F7}"/>
              </a:ext>
            </a:extLst>
          </p:cNvPr>
          <p:cNvSpPr/>
          <p:nvPr/>
        </p:nvSpPr>
        <p:spPr>
          <a:xfrm>
            <a:off x="418216" y="22996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8;p17">
            <a:extLst>
              <a:ext uri="{FF2B5EF4-FFF2-40B4-BE49-F238E27FC236}">
                <a16:creationId xmlns:a16="http://schemas.microsoft.com/office/drawing/2014/main" id="{7EE26C52-31B3-4666-9C5A-F43EC57F9517}"/>
              </a:ext>
            </a:extLst>
          </p:cNvPr>
          <p:cNvSpPr/>
          <p:nvPr/>
        </p:nvSpPr>
        <p:spPr>
          <a:xfrm>
            <a:off x="974481" y="252246"/>
            <a:ext cx="767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 bị cảnh báo là gì</a:t>
            </a:r>
            <a:r>
              <a:rPr lang="d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3</a:t>
            </a:r>
            <a:endParaRPr dirty="0"/>
          </a:p>
        </p:txBody>
      </p:sp>
      <p:sp>
        <p:nvSpPr>
          <p:cNvPr id="197" name="Google Shape;197;p17"/>
          <p:cNvSpPr/>
          <p:nvPr/>
        </p:nvSpPr>
        <p:spPr>
          <a:xfrm>
            <a:off x="418216" y="22996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974481" y="252246"/>
            <a:ext cx="767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 bị cảnh báo là gì</a:t>
            </a:r>
            <a:r>
              <a:rPr lang="d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4968" y="2188829"/>
            <a:ext cx="5029480" cy="292163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00" name="Google Shape;200;p17"/>
          <p:cNvSpPr/>
          <p:nvPr/>
        </p:nvSpPr>
        <p:spPr>
          <a:xfrm>
            <a:off x="571647" y="1105856"/>
            <a:ext cx="8756357" cy="68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a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Thiết bị cảnh báo,là thiết bị thông báo thông tin hoả hoạn nhanh nhất khi hoả hoạn xảy 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1767732" y="4300164"/>
            <a:ext cx="63642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Bộ cảm biến sensor được lắp trên trần nhà sẽ tự động cảm biến nhiệt và khói sau đó phát ra tín hiệu cảnh báo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7"/>
          <p:cNvSpPr/>
          <p:nvPr/>
        </p:nvSpPr>
        <p:spPr>
          <a:xfrm>
            <a:off x="2437739" y="3337286"/>
            <a:ext cx="1397978" cy="13778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Phát sinh hoả hoạn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6144977" y="3589114"/>
            <a:ext cx="1336676" cy="1388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Máy nhận tín hiệu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6248624" y="4422334"/>
            <a:ext cx="1055824" cy="37806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 khuếch đại âm thanh hoạt động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4196227" y="3520178"/>
            <a:ext cx="1186962" cy="21795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Đã cảm biến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4141262" y="4614452"/>
            <a:ext cx="1102087" cy="25537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Cảnh báo cháy</a:t>
            </a: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17"/>
          <p:cNvGrpSpPr/>
          <p:nvPr/>
        </p:nvGrpSpPr>
        <p:grpSpPr>
          <a:xfrm>
            <a:off x="5736556" y="5693981"/>
            <a:ext cx="4075614" cy="1192107"/>
            <a:chOff x="5717106" y="5611499"/>
            <a:chExt cx="4075614" cy="1192107"/>
          </a:xfrm>
        </p:grpSpPr>
        <p:pic>
          <p:nvPicPr>
            <p:cNvPr id="211" name="Google Shape;211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17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/>
          <p:nvPr/>
        </p:nvSpPr>
        <p:spPr>
          <a:xfrm>
            <a:off x="4977040" y="2844317"/>
            <a:ext cx="4877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 sử dụng pin 9V không cần kết nối với nguồn điện,phát ra âm thanh </a:t>
            </a:r>
            <a:r>
              <a:rPr lang="da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“Bbi Bbi" </a:t>
            </a:r>
            <a:r>
              <a:rPr lang="da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cảnh báo và chỉ dẫn thoát hiểm.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Máy được gắn trên trần nhà và người phát hiện ra hoả hoạn có thể nhấn nút thủ công để thông báo cháy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4</a:t>
            </a:r>
            <a:endParaRPr dirty="0"/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400" y="1871894"/>
            <a:ext cx="3943195" cy="394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7" name="Google Shape;227;p18"/>
          <p:cNvSpPr/>
          <p:nvPr/>
        </p:nvSpPr>
        <p:spPr>
          <a:xfrm>
            <a:off x="5175407" y="1705411"/>
            <a:ext cx="43251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8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8"/>
          <p:cNvGrpSpPr/>
          <p:nvPr/>
        </p:nvGrpSpPr>
        <p:grpSpPr>
          <a:xfrm>
            <a:off x="5822806" y="5621956"/>
            <a:ext cx="4075614" cy="1192107"/>
            <a:chOff x="5717106" y="5611499"/>
            <a:chExt cx="4075614" cy="1192107"/>
          </a:xfrm>
        </p:grpSpPr>
        <p:pic>
          <p:nvPicPr>
            <p:cNvPr id="232" name="Google Shape;232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8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8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197;p17">
            <a:extLst>
              <a:ext uri="{FF2B5EF4-FFF2-40B4-BE49-F238E27FC236}">
                <a16:creationId xmlns:a16="http://schemas.microsoft.com/office/drawing/2014/main" id="{DB63B73C-8EBF-4A8D-B377-6BB0917A8583}"/>
              </a:ext>
            </a:extLst>
          </p:cNvPr>
          <p:cNvSpPr/>
          <p:nvPr/>
        </p:nvSpPr>
        <p:spPr>
          <a:xfrm>
            <a:off x="418216" y="22996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98;p17">
            <a:extLst>
              <a:ext uri="{FF2B5EF4-FFF2-40B4-BE49-F238E27FC236}">
                <a16:creationId xmlns:a16="http://schemas.microsoft.com/office/drawing/2014/main" id="{ACE057FF-F28C-4707-BA85-88A53CE5774F}"/>
              </a:ext>
            </a:extLst>
          </p:cNvPr>
          <p:cNvSpPr/>
          <p:nvPr/>
        </p:nvSpPr>
        <p:spPr>
          <a:xfrm>
            <a:off x="974481" y="252246"/>
            <a:ext cx="7679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 bị cảnh báo là gì</a:t>
            </a:r>
            <a:r>
              <a:rPr lang="d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A339A3B-076C-4EF0-B162-3DD0C7AFBA28}"/>
              </a:ext>
            </a:extLst>
          </p:cNvPr>
          <p:cNvSpPr/>
          <p:nvPr/>
        </p:nvSpPr>
        <p:spPr>
          <a:xfrm>
            <a:off x="5363729" y="2123150"/>
            <a:ext cx="4049275" cy="361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biến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phát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tín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hiệu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cảnh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báo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độc</a:t>
            </a:r>
            <a:r>
              <a:rPr lang="en-US" altLang="ko-KR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lập</a:t>
            </a:r>
            <a:endParaRPr lang="en-US" altLang="ko-KR" sz="105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다이아몬드 27">
            <a:extLst>
              <a:ext uri="{FF2B5EF4-FFF2-40B4-BE49-F238E27FC236}">
                <a16:creationId xmlns:a16="http://schemas.microsoft.com/office/drawing/2014/main" id="{67F5441D-153F-49E9-814A-13EE532B9F84}"/>
              </a:ext>
            </a:extLst>
          </p:cNvPr>
          <p:cNvSpPr/>
          <p:nvPr/>
        </p:nvSpPr>
        <p:spPr>
          <a:xfrm>
            <a:off x="4814628" y="309732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/>
          <p:nvPr/>
        </p:nvSpPr>
        <p:spPr>
          <a:xfrm>
            <a:off x="418216" y="2228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939783" y="215696"/>
            <a:ext cx="5819471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chữa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4666005" y="1393991"/>
            <a:ext cx="2245783" cy="57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5</a:t>
            </a:r>
            <a:endParaRPr dirty="0"/>
          </a:p>
        </p:txBody>
      </p:sp>
      <p:sp>
        <p:nvSpPr>
          <p:cNvPr id="251" name="Google Shape;251;p19"/>
          <p:cNvSpPr/>
          <p:nvPr/>
        </p:nvSpPr>
        <p:spPr>
          <a:xfrm>
            <a:off x="4666005" y="1958386"/>
            <a:ext cx="49497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Trụ được lắp trên tường trong toà nhà hoặc </a:t>
            </a:r>
            <a:b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khu chung cư lớn,ống nước dài được nối với bể nước,chỉ cần vặn tube là nước sẽ phun ra phục vụ cứu hoả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130" y="1492819"/>
            <a:ext cx="3040986" cy="246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3" name="Google Shape;253;p19"/>
          <p:cNvSpPr/>
          <p:nvPr/>
        </p:nvSpPr>
        <p:spPr>
          <a:xfrm>
            <a:off x="4666005" y="4108991"/>
            <a:ext cx="2543688" cy="61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9"/>
          <p:cNvPicPr preferRelativeResize="0"/>
          <p:nvPr/>
        </p:nvPicPr>
        <p:blipFill rotWithShape="1">
          <a:blip r:embed="rId5">
            <a:alphaModFix/>
          </a:blip>
          <a:srcRect l="11593" r="10724" b="19051"/>
          <a:stretch/>
        </p:blipFill>
        <p:spPr>
          <a:xfrm>
            <a:off x="963789" y="4148671"/>
            <a:ext cx="3103926" cy="223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5" name="Google Shape;255;p19"/>
          <p:cNvSpPr/>
          <p:nvPr/>
        </p:nvSpPr>
        <p:spPr>
          <a:xfrm>
            <a:off x="4666005" y="4628626"/>
            <a:ext cx="4949825" cy="128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Thiết bị phun nước chữa cháy tự động thường được lắp trên trần nhà cùng cảm biến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9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19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60" name="Google Shape;260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9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668F8F57-2571-48F9-8694-822C154E3BE7}"/>
              </a:ext>
            </a:extLst>
          </p:cNvPr>
          <p:cNvSpPr/>
          <p:nvPr/>
        </p:nvSpPr>
        <p:spPr>
          <a:xfrm>
            <a:off x="4400931" y="2158319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다이아몬드 24">
            <a:extLst>
              <a:ext uri="{FF2B5EF4-FFF2-40B4-BE49-F238E27FC236}">
                <a16:creationId xmlns:a16="http://schemas.microsoft.com/office/drawing/2014/main" id="{845A2253-5386-4580-B393-D18F36003C2B}"/>
              </a:ext>
            </a:extLst>
          </p:cNvPr>
          <p:cNvSpPr/>
          <p:nvPr/>
        </p:nvSpPr>
        <p:spPr>
          <a:xfrm>
            <a:off x="4400931" y="4813926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53DA293-D4A9-4083-936A-A91389A2CBC5}"/>
              </a:ext>
            </a:extLst>
          </p:cNvPr>
          <p:cNvSpPr/>
          <p:nvPr/>
        </p:nvSpPr>
        <p:spPr>
          <a:xfrm>
            <a:off x="4733365" y="1568911"/>
            <a:ext cx="1712259" cy="462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Trụ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cứu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endParaRPr lang="en-US" altLang="ko-KR" sz="2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BD36280-63BE-496A-A62E-F7ACB2503AC8}"/>
              </a:ext>
            </a:extLst>
          </p:cNvPr>
          <p:cNvSpPr/>
          <p:nvPr/>
        </p:nvSpPr>
        <p:spPr>
          <a:xfrm>
            <a:off x="4733365" y="4111116"/>
            <a:ext cx="2560163" cy="53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ko-KR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Máy phun nước</a:t>
            </a:r>
            <a:endParaRPr lang="vi-VN" altLang="ko-KR" sz="24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2"/>
            <a:ext cx="9897189" cy="687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/>
          <p:nvPr/>
        </p:nvSpPr>
        <p:spPr>
          <a:xfrm>
            <a:off x="0" y="1311024"/>
            <a:ext cx="98996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a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Bình chữa cháy là, </a:t>
            </a:r>
            <a:r>
              <a:rPr lang="da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thiết bị dập lửa một người dùng khi có cháy nhỏ hoặc</a:t>
            </a:r>
            <a:br>
              <a:rPr lang="da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mới phát hiện cháy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6</a:t>
            </a:r>
            <a:endParaRPr dirty="0"/>
          </a:p>
        </p:txBody>
      </p:sp>
      <p:pic>
        <p:nvPicPr>
          <p:cNvPr id="275" name="Google Shape;27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7170" y="2291708"/>
            <a:ext cx="2232489" cy="273666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5">
            <a:alphaModFix/>
          </a:blip>
          <a:srcRect l="19430" t="4098" r="12049" b="7232"/>
          <a:stretch/>
        </p:blipFill>
        <p:spPr>
          <a:xfrm>
            <a:off x="4220755" y="2305468"/>
            <a:ext cx="2232000" cy="273666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77" name="Google Shape;27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97356" y="2291709"/>
            <a:ext cx="2232000" cy="273666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78" name="Google Shape;278;p20"/>
          <p:cNvSpPr txBox="1"/>
          <p:nvPr/>
        </p:nvSpPr>
        <p:spPr>
          <a:xfrm>
            <a:off x="2168622" y="5128475"/>
            <a:ext cx="216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 dạng bột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4510600" y="5133146"/>
            <a:ext cx="21682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 cacbon díoxit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7338490" y="5108483"/>
            <a:ext cx="1401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Bình Halon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1821615" y="5149775"/>
            <a:ext cx="1854752" cy="348000"/>
          </a:xfrm>
          <a:prstGeom prst="roundRect">
            <a:avLst>
              <a:gd name="adj" fmla="val 16667"/>
            </a:avLst>
          </a:prstGeom>
          <a:solidFill>
            <a:schemeClr val="accent1">
              <a:alpha val="1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4191125" y="5145097"/>
            <a:ext cx="2261630" cy="369300"/>
          </a:xfrm>
          <a:prstGeom prst="roundRect">
            <a:avLst>
              <a:gd name="adj" fmla="val 16667"/>
            </a:avLst>
          </a:prstGeom>
          <a:solidFill>
            <a:schemeClr val="accent1">
              <a:alpha val="1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6998364" y="5155370"/>
            <a:ext cx="1525929" cy="337500"/>
          </a:xfrm>
          <a:prstGeom prst="roundRect">
            <a:avLst>
              <a:gd name="adj" fmla="val 16667"/>
            </a:avLst>
          </a:prstGeom>
          <a:solidFill>
            <a:schemeClr val="accent1">
              <a:alpha val="1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0"/>
          <p:cNvPicPr preferRelativeResize="0"/>
          <p:nvPr/>
        </p:nvPicPr>
        <p:blipFill rotWithShape="1">
          <a:blip r:embed="rId7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0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288" name="Google Shape;288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2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20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47;p19">
            <a:extLst>
              <a:ext uri="{FF2B5EF4-FFF2-40B4-BE49-F238E27FC236}">
                <a16:creationId xmlns:a16="http://schemas.microsoft.com/office/drawing/2014/main" id="{70B0C7EC-B805-4009-9846-A7F0E922A6AC}"/>
              </a:ext>
            </a:extLst>
          </p:cNvPr>
          <p:cNvSpPr/>
          <p:nvPr/>
        </p:nvSpPr>
        <p:spPr>
          <a:xfrm>
            <a:off x="418216" y="2228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48;p19">
            <a:extLst>
              <a:ext uri="{FF2B5EF4-FFF2-40B4-BE49-F238E27FC236}">
                <a16:creationId xmlns:a16="http://schemas.microsoft.com/office/drawing/2014/main" id="{6C6ECDCA-DF25-47F1-A9B9-1A28CEE52365}"/>
              </a:ext>
            </a:extLst>
          </p:cNvPr>
          <p:cNvSpPr/>
          <p:nvPr/>
        </p:nvSpPr>
        <p:spPr>
          <a:xfrm>
            <a:off x="939783" y="215696"/>
            <a:ext cx="5819471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d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 bị chữa cháy</a:t>
            </a:r>
            <a:r>
              <a:rPr lang="d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" name="다이아몬드 27">
            <a:extLst>
              <a:ext uri="{FF2B5EF4-FFF2-40B4-BE49-F238E27FC236}">
                <a16:creationId xmlns:a16="http://schemas.microsoft.com/office/drawing/2014/main" id="{55179A22-55A5-4E7D-90EB-D0DCF90291E6}"/>
              </a:ext>
            </a:extLst>
          </p:cNvPr>
          <p:cNvSpPr/>
          <p:nvPr/>
        </p:nvSpPr>
        <p:spPr>
          <a:xfrm>
            <a:off x="1925934" y="522016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다이아몬드 27">
            <a:extLst>
              <a:ext uri="{FF2B5EF4-FFF2-40B4-BE49-F238E27FC236}">
                <a16:creationId xmlns:a16="http://schemas.microsoft.com/office/drawing/2014/main" id="{27289166-5BD2-485A-93B7-1729B8E02FA3}"/>
              </a:ext>
            </a:extLst>
          </p:cNvPr>
          <p:cNvSpPr/>
          <p:nvPr/>
        </p:nvSpPr>
        <p:spPr>
          <a:xfrm>
            <a:off x="4238239" y="522016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다이아몬드 27">
            <a:extLst>
              <a:ext uri="{FF2B5EF4-FFF2-40B4-BE49-F238E27FC236}">
                <a16:creationId xmlns:a16="http://schemas.microsoft.com/office/drawing/2014/main" id="{A3D5C1A8-7BDF-49A1-8D7E-CC6797735FB1}"/>
              </a:ext>
            </a:extLst>
          </p:cNvPr>
          <p:cNvSpPr/>
          <p:nvPr/>
        </p:nvSpPr>
        <p:spPr>
          <a:xfrm>
            <a:off x="7047840" y="521511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7</a:t>
            </a:r>
            <a:endParaRPr dirty="0"/>
          </a:p>
        </p:txBody>
      </p:sp>
      <p:sp>
        <p:nvSpPr>
          <p:cNvPr id="304" name="Google Shape;304;p21"/>
          <p:cNvSpPr/>
          <p:nvPr/>
        </p:nvSpPr>
        <p:spPr>
          <a:xfrm>
            <a:off x="4675117" y="2092650"/>
            <a:ext cx="5132998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Cấp 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 cháy từ vật dụng như bàn,quần áo,sách vở,cây,vải,giấy v..v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" sz="15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Cấp B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 cháy do gas hay dầu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Cấp C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a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Lửa cháy do đồ điện tử như TV,máy biến áp v..v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77" y="2468389"/>
            <a:ext cx="3507444" cy="3384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6" name="Google Shape;306;p21"/>
          <p:cNvSpPr/>
          <p:nvPr/>
        </p:nvSpPr>
        <p:spPr>
          <a:xfrm>
            <a:off x="418216" y="1229203"/>
            <a:ext cx="60078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939783" y="1908147"/>
            <a:ext cx="8274616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Chỉ cần có một bình chữa cháy cấp A,B,C là có thể dập tắt mọi dạng lửa như trên</a:t>
            </a:r>
            <a:endParaRPr sz="1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21"/>
          <p:cNvPicPr preferRelativeResize="0"/>
          <p:nvPr/>
        </p:nvPicPr>
        <p:blipFill rotWithShape="1">
          <a:blip r:embed="rId5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21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12" name="Google Shape;312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21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B214BE62-1897-4CDA-B9E0-4FF6CAB0E02C}"/>
              </a:ext>
            </a:extLst>
          </p:cNvPr>
          <p:cNvSpPr/>
          <p:nvPr/>
        </p:nvSpPr>
        <p:spPr>
          <a:xfrm>
            <a:off x="4526171" y="2595369"/>
            <a:ext cx="135210" cy="13521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A1AB8B2A-AE32-4E0A-9C7F-CF534BE2CF33}"/>
              </a:ext>
            </a:extLst>
          </p:cNvPr>
          <p:cNvSpPr/>
          <p:nvPr/>
        </p:nvSpPr>
        <p:spPr>
          <a:xfrm>
            <a:off x="4526171" y="3958935"/>
            <a:ext cx="135210" cy="13521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다이아몬드 23">
            <a:extLst>
              <a:ext uri="{FF2B5EF4-FFF2-40B4-BE49-F238E27FC236}">
                <a16:creationId xmlns:a16="http://schemas.microsoft.com/office/drawing/2014/main" id="{14AAAF73-8FC3-49C6-A941-F534CD250EC8}"/>
              </a:ext>
            </a:extLst>
          </p:cNvPr>
          <p:cNvSpPr/>
          <p:nvPr/>
        </p:nvSpPr>
        <p:spPr>
          <a:xfrm>
            <a:off x="4526171" y="4989602"/>
            <a:ext cx="135210" cy="13521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Google Shape;247;p19">
            <a:extLst>
              <a:ext uri="{FF2B5EF4-FFF2-40B4-BE49-F238E27FC236}">
                <a16:creationId xmlns:a16="http://schemas.microsoft.com/office/drawing/2014/main" id="{D4E52CD5-9742-4253-92A5-A5AB9C2F184E}"/>
              </a:ext>
            </a:extLst>
          </p:cNvPr>
          <p:cNvSpPr/>
          <p:nvPr/>
        </p:nvSpPr>
        <p:spPr>
          <a:xfrm>
            <a:off x="418216" y="22287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48;p19">
            <a:extLst>
              <a:ext uri="{FF2B5EF4-FFF2-40B4-BE49-F238E27FC236}">
                <a16:creationId xmlns:a16="http://schemas.microsoft.com/office/drawing/2014/main" id="{87B5B379-7BE4-4E2C-88F0-B27226C8BA8C}"/>
              </a:ext>
            </a:extLst>
          </p:cNvPr>
          <p:cNvSpPr/>
          <p:nvPr/>
        </p:nvSpPr>
        <p:spPr>
          <a:xfrm>
            <a:off x="939783" y="215696"/>
            <a:ext cx="5819471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4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da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Thiết bị chữa cháy</a:t>
            </a:r>
            <a:r>
              <a:rPr lang="da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6062DBC-029A-4130-B873-033CE90B6878}"/>
              </a:ext>
            </a:extLst>
          </p:cNvPr>
          <p:cNvSpPr/>
          <p:nvPr/>
        </p:nvSpPr>
        <p:spPr>
          <a:xfrm>
            <a:off x="1676104" y="1369748"/>
            <a:ext cx="6293223" cy="482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bình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chữa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cháy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phù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từng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dạng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0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endParaRPr lang="en-US" altLang="ko-KR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2"/>
          <p:cNvSpPr/>
          <p:nvPr/>
        </p:nvSpPr>
        <p:spPr>
          <a:xfrm>
            <a:off x="418216" y="231240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da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734871" y="194393"/>
            <a:ext cx="6188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r>
              <a:rPr lang="en-US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Hoả</a:t>
            </a:r>
            <a:r>
              <a:rPr lang="en-US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hoạn</a:t>
            </a:r>
            <a:r>
              <a:rPr lang="en-US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i="0" u="none" strike="noStrike" cap="none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cấp</a:t>
            </a:r>
            <a:r>
              <a:rPr lang="en-US" sz="27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K</a:t>
            </a:r>
            <a:endParaRPr lang="en-US" sz="28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9" name="Google Shape;329;p22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a" dirty="0"/>
              <a:t>8</a:t>
            </a:r>
            <a:endParaRPr dirty="0"/>
          </a:p>
        </p:txBody>
      </p:sp>
      <p:sp>
        <p:nvSpPr>
          <p:cNvPr id="330" name="Google Shape;330;p22"/>
          <p:cNvSpPr txBox="1"/>
          <p:nvPr/>
        </p:nvSpPr>
        <p:spPr>
          <a:xfrm>
            <a:off x="2145004" y="4655010"/>
            <a:ext cx="549903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 hoả hoạn do các công cụ nấu ăn sử dụng dầu ăn động hay thực vật trong bếp hay phòng chế biến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a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 nhà bếp cần sử dụng thiết bị chữa cháy cấp K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484" y="2233555"/>
            <a:ext cx="2943186" cy="22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2" name="Google Shape;33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5656" y="2206983"/>
            <a:ext cx="2943188" cy="228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3" name="Google Shape;333;p22"/>
          <p:cNvSpPr txBox="1"/>
          <p:nvPr/>
        </p:nvSpPr>
        <p:spPr>
          <a:xfrm>
            <a:off x="3125011" y="1489175"/>
            <a:ext cx="4229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2"/>
          <p:cNvPicPr preferRelativeResize="0"/>
          <p:nvPr/>
        </p:nvPicPr>
        <p:blipFill rotWithShape="1">
          <a:blip r:embed="rId6">
            <a:alphaModFix/>
          </a:blip>
          <a:srcRect l="40253" t="25786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1653" y="709050"/>
            <a:ext cx="1427928" cy="562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22"/>
          <p:cNvGrpSpPr/>
          <p:nvPr/>
        </p:nvGrpSpPr>
        <p:grpSpPr>
          <a:xfrm>
            <a:off x="5821577" y="5575483"/>
            <a:ext cx="4075614" cy="1192107"/>
            <a:chOff x="5717106" y="5611499"/>
            <a:chExt cx="4075614" cy="1192107"/>
          </a:xfrm>
        </p:grpSpPr>
        <p:pic>
          <p:nvPicPr>
            <p:cNvPr id="338" name="Google Shape;338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86255" y="5890607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540795" y="5888931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894741" y="5879324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2"/>
            <p:cNvSpPr/>
            <p:nvPr/>
          </p:nvSpPr>
          <p:spPr>
            <a:xfrm>
              <a:off x="8338908" y="6514321"/>
              <a:ext cx="1453812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100" b="1" i="0" u="none" strike="noStrike" cap="none">
                  <a:solidFill>
                    <a:srgbClr val="005A8D"/>
                  </a:solidFill>
                  <a:latin typeface="Arial"/>
                  <a:ea typeface="Arial"/>
                  <a:cs typeface="Arial"/>
                  <a:sym typeface="Arial"/>
                </a:rPr>
                <a:t>người nước ngoài</a:t>
              </a:r>
              <a:endParaRPr sz="1100" b="1" i="0" u="none" strike="noStrike" cap="none">
                <a:solidFill>
                  <a:srgbClr val="005A8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7309890" y="6532746"/>
              <a:ext cx="1109933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lớn tuổi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6561971" y="6535926"/>
              <a:ext cx="836544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phụ nữ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5717106" y="6538704"/>
              <a:ext cx="984888" cy="264902"/>
            </a:xfrm>
            <a:prstGeom prst="rect">
              <a:avLst/>
            </a:prstGeom>
            <a:solidFill>
              <a:srgbClr val="A9DAE3"/>
            </a:solidFill>
            <a:ln w="25400" cap="flat" cmpd="sng">
              <a:solidFill>
                <a:srgbClr val="A9DB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" sz="1000" b="1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người tàn tật</a:t>
              </a:r>
              <a:endPara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6963C85A-4E6A-4662-A4CC-61B7B2F45D4B}"/>
              </a:ext>
            </a:extLst>
          </p:cNvPr>
          <p:cNvSpPr/>
          <p:nvPr/>
        </p:nvSpPr>
        <p:spPr>
          <a:xfrm>
            <a:off x="3553814" y="1489175"/>
            <a:ext cx="2510118" cy="48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Hoả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hoạn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cấp</a:t>
            </a:r>
            <a:r>
              <a:rPr lang="en-US" altLang="ko-KR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K </a:t>
            </a:r>
            <a:r>
              <a:rPr lang="en-US" altLang="ko-KR" sz="2400" b="1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altLang="ko-KR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713</Words>
  <Application>Microsoft Office PowerPoint</Application>
  <PresentationFormat>사용자 지정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Stardos Stencil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park</cp:lastModifiedBy>
  <cp:revision>15</cp:revision>
  <dcterms:modified xsi:type="dcterms:W3CDTF">2020-10-20T13:37:54Z</dcterms:modified>
</cp:coreProperties>
</file>